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notesSlides/notesSlide22.xml" ContentType="application/vnd.openxmlformats-officedocument.presentationml.notesSlide+xml"/>
  <Override PartName="/ppt/notesSlides/notesSlide14.xml" ContentType="application/vnd.openxmlformats-officedocument.presentationml.notesSlide+xml"/>
  <Override PartName="/ppt/notesSlides/notesSlide28.xml" ContentType="application/vnd.openxmlformats-officedocument.presentationml.notesSlide+xml"/>
  <Override PartName="/ppt/slides/slide22.xml" ContentType="application/vnd.openxmlformats-officedocument.presentationml.slide+xml"/>
  <Override PartName="/ppt/slides/slide28.xml" ContentType="application/vnd.openxmlformats-officedocument.presentationml.slide+xml"/>
  <Override PartName="/ppt/theme/theme2.xml" ContentType="application/vnd.openxmlformats-officedocument.theme+xml"/>
  <Override PartName="/ppt/slides/slide2.xml" ContentType="application/vnd.openxmlformats-officedocument.presentationml.slide+xml"/>
  <Override PartName="/ppt/notesSlides/notesSlide11.xml" ContentType="application/vnd.openxmlformats-officedocument.presentationml.notesSlide+xml"/>
  <Override PartName="/ppt/notesSlides/notesSlide27.xml" ContentType="application/vnd.openxmlformats-officedocument.presentationml.notesSlide+xml"/>
  <Override PartName="/ppt/notesSlides/notesSlide9.xml" ContentType="application/vnd.openxmlformats-officedocument.presentationml.notesSlide+xml"/>
  <Override PartName="/ppt/notesSlides/notesSlide2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notesSlides/notesSlide16.xml" ContentType="application/vnd.openxmlformats-officedocument.presentationml.notesSlide+xml"/>
  <Override PartName="/ppt/notesSlides/notesSlide21.xml" ContentType="application/vnd.openxmlformats-officedocument.presentationml.notes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Slides/notesSlide29.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Default Extension="wmf" ContentType="image/x-wmf"/>
  <Override PartName="/ppt/notesSlides/notesSlide7.xml" ContentType="application/vnd.openxmlformats-officedocument.presentationml.notesSlide+xml"/>
  <Override PartName="/ppt/slides/slide25.xml" ContentType="application/vnd.openxmlformats-officedocument.presentationml.slide+xml"/>
  <Override PartName="/ppt/notesSlides/notesSlide4.xml" ContentType="application/vnd.openxmlformats-officedocument.presentationml.notesSlide+xml"/>
  <Override PartName="/ppt/notesSlides/notesSlide15.xml" ContentType="application/vnd.openxmlformats-officedocument.presentationml.notesSlide+xml"/>
  <Override PartName="/ppt/notesSlides/notesSlide19.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14.xml" ContentType="application/vnd.openxmlformats-officedocument.presentationml.slide+xml"/>
  <Override PartName="/ppt/notesSlides/notesSlide17.xml" ContentType="application/vnd.openxmlformats-officedocument.presentationml.notesSlide+xml"/>
  <Override PartName="/ppt/notesSlides/notesSlide23.xml" ContentType="application/vnd.openxmlformats-officedocument.presentationml.notesSlide+xml"/>
  <Override PartName="/ppt/notesSlides/notesSlide26.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notesSlides/notesSlide13.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Override PartName="/ppt/notesSlides/notesSlide18.xml" ContentType="application/vnd.openxmlformats-officedocument.presentationml.notesSlide+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Default Extension="rels" ContentType="application/vnd.openxmlformats-package.relationships+xml"/>
  <Override PartName="/ppt/slides/slide9.xml" ContentType="application/vnd.openxmlformats-officedocument.presentationml.slide+xml"/>
  <Override PartName="/ppt/notesSlides/notesSlide24.xml" ContentType="application/vnd.openxmlformats-officedocument.presentationml.notesSlide+xml"/>
  <Override PartName="/ppt/slides/slide2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notesSlides/notesSlide20.xml" ContentType="application/vnd.openxmlformats-officedocument.presentationml.notesSlide+xml"/>
  <Override PartName="/ppt/slides/slide19.xml" ContentType="application/vnd.openxmlformats-officedocument.presentationml.slide+xml"/>
  <Override PartName="/ppt/slides/slide12.xml" ContentType="application/vnd.openxmlformats-officedocument.presentationml.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31"/>
  </p:notesMasterIdLst>
  <p:handoutMasterIdLst>
    <p:handoutMasterId r:id="rId32"/>
  </p:handoutMasterIdLst>
  <p:sldIdLst>
    <p:sldId id="331" r:id="rId2"/>
    <p:sldId id="332" r:id="rId3"/>
    <p:sldId id="257" r:id="rId4"/>
    <p:sldId id="284" r:id="rId5"/>
    <p:sldId id="293" r:id="rId6"/>
    <p:sldId id="294" r:id="rId7"/>
    <p:sldId id="295" r:id="rId8"/>
    <p:sldId id="271" r:id="rId9"/>
    <p:sldId id="273" r:id="rId10"/>
    <p:sldId id="311" r:id="rId11"/>
    <p:sldId id="316" r:id="rId12"/>
    <p:sldId id="312" r:id="rId13"/>
    <p:sldId id="326" r:id="rId14"/>
    <p:sldId id="313" r:id="rId15"/>
    <p:sldId id="327" r:id="rId16"/>
    <p:sldId id="314" r:id="rId17"/>
    <p:sldId id="328" r:id="rId18"/>
    <p:sldId id="329" r:id="rId19"/>
    <p:sldId id="330" r:id="rId20"/>
    <p:sldId id="315" r:id="rId21"/>
    <p:sldId id="317" r:id="rId22"/>
    <p:sldId id="318" r:id="rId23"/>
    <p:sldId id="319" r:id="rId24"/>
    <p:sldId id="320" r:id="rId25"/>
    <p:sldId id="321" r:id="rId26"/>
    <p:sldId id="322" r:id="rId27"/>
    <p:sldId id="323" r:id="rId28"/>
    <p:sldId id="324" r:id="rId29"/>
    <p:sldId id="325"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autoAdjust="0"/>
    <p:restoredTop sz="94660"/>
  </p:normalViewPr>
  <p:slideViewPr>
    <p:cSldViewPr>
      <p:cViewPr>
        <p:scale>
          <a:sx n="100" d="100"/>
          <a:sy n="100" d="100"/>
        </p:scale>
        <p:origin x="-1936" y="-9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35" Type="http://schemas.openxmlformats.org/officeDocument/2006/relationships/viewProps" Target="viewProps.xml"/><Relationship Id="rId31" Type="http://schemas.openxmlformats.org/officeDocument/2006/relationships/notesMaster" Target="notesMasters/notesMaster1.xml"/><Relationship Id="rId34" Type="http://schemas.openxmlformats.org/officeDocument/2006/relationships/presProps" Target="presProps.xml"/><Relationship Id="rId7" Type="http://schemas.openxmlformats.org/officeDocument/2006/relationships/slide" Target="slides/slide6.xml"/><Relationship Id="rId36" Type="http://schemas.openxmlformats.org/officeDocument/2006/relationships/theme" Target="theme/theme1.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handoutMaster" Target="handoutMasters/handoutMaster1.xml"/><Relationship Id="rId37"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slide" Target="slides/slide27.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29" Type="http://schemas.openxmlformats.org/officeDocument/2006/relationships/slide" Target="slides/slide28.xml"/><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printerSettings" Target="printerSettings/printerSettings1.bin"/><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9D46FD0-6116-4819-AEFB-3A137BED6E95}" type="datetimeFigureOut">
              <a:rPr lang="en-US"/>
              <a:pPr>
                <a:defRPr/>
              </a:pPr>
              <a:t>7/15/10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4BBA716-0A37-458A-BF25-AC23BF06A05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3A69E1-95EE-4197-945B-35D40145AB3A}" type="datetimeFigureOut">
              <a:rPr lang="en-US"/>
              <a:pPr>
                <a:defRPr/>
              </a:pPr>
              <a:t>7/15/10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2F1A20E-AA5F-4947-A032-11E8C7C6897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09FAEBFE-96A7-44B2-9A7E-0F725A83DCBC}"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23AA45D6-09E6-46B6-9F4A-BCA846591339}"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92B50817-09EB-4708-8D9D-60FE8D148A29}"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96B0DB77-3AF3-4F86-A61D-400DB035F353}"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DB5FFD00-DAAB-4055-8215-A75C3A08FF01}"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8C8D0278-FA66-4427-8BD8-65DD624F2C80}"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9EB11F4C-385E-4A61-8248-6A447E7AF21F}"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B6B19D4D-904A-4913-AD89-0A25DDA04D19}"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A8E2149B-5B99-4EEE-8860-2B44EA10ADDF}"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B5E81EC0-8E3E-47D7-A8A1-7AE7B8194899}"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4486DC67-8E2A-417C-BA4A-9ACB8F1E6613}"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0240D23B-240E-4426-9BC2-F97E9ABD24F7}"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1401B8F0-8425-45E3-BAF1-D6CF8E613B9A}"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0352E956-72EB-4AEC-BDC8-A81D43E94983}"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B08374AA-01C3-4C35-8A0B-D08E5914974F}"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noFill/>
          <a:ln>
            <a:solidFill>
              <a:srgbClr val="000000"/>
            </a:solidFill>
            <a:miter lim="800000"/>
            <a:headEnd/>
            <a:tailEnd/>
          </a:ln>
        </p:spPr>
      </p:sp>
      <p:sp>
        <p:nvSpPr>
          <p:cNvPr id="6144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8B66D8E0-DCD6-4BC7-82A6-BDE2B9B85F53}"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noFill/>
          <a:ln>
            <a:solidFill>
              <a:srgbClr val="000000"/>
            </a:solidFill>
            <a:miter lim="800000"/>
            <a:headEnd/>
            <a:tailEnd/>
          </a:ln>
        </p:spPr>
      </p:sp>
      <p:sp>
        <p:nvSpPr>
          <p:cNvPr id="6349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9B155B21-EA98-4E6F-A302-AFFAD187D481}"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8D6BFF62-E97A-4192-94EE-3EBFE7B756A6}"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5" name="Slide Image Placeholder 1"/>
          <p:cNvSpPr>
            <a:spLocks noGrp="1" noRot="1" noChangeAspect="1"/>
          </p:cNvSpPr>
          <p:nvPr>
            <p:ph type="sldImg"/>
          </p:nvPr>
        </p:nvSpPr>
        <p:spPr bwMode="auto">
          <a:noFill/>
          <a:ln>
            <a:solidFill>
              <a:srgbClr val="000000"/>
            </a:solidFill>
            <a:miter lim="800000"/>
            <a:headEnd/>
            <a:tailEnd/>
          </a:ln>
        </p:spPr>
      </p:sp>
      <p:sp>
        <p:nvSpPr>
          <p:cNvPr id="6758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6B9A618C-8787-4E72-A9E1-8D7A9CA8B420}"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3" name="Slide Image Placeholder 1"/>
          <p:cNvSpPr>
            <a:spLocks noGrp="1" noRot="1" noChangeAspect="1"/>
          </p:cNvSpPr>
          <p:nvPr>
            <p:ph type="sldImg"/>
          </p:nvPr>
        </p:nvSpPr>
        <p:spPr bwMode="auto">
          <a:noFill/>
          <a:ln>
            <a:solidFill>
              <a:srgbClr val="000000"/>
            </a:solidFill>
            <a:miter lim="800000"/>
            <a:headEnd/>
            <a:tailEnd/>
          </a:ln>
        </p:spPr>
      </p:sp>
      <p:sp>
        <p:nvSpPr>
          <p:cNvPr id="6963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EAE7B17A-5474-4C70-B7B9-90EF2A1E97DA}"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1" name="Slide Image Placeholder 1"/>
          <p:cNvSpPr>
            <a:spLocks noGrp="1" noRot="1" noChangeAspect="1"/>
          </p:cNvSpPr>
          <p:nvPr>
            <p:ph type="sldImg"/>
          </p:nvPr>
        </p:nvSpPr>
        <p:spPr bwMode="auto">
          <a:noFill/>
          <a:ln>
            <a:solidFill>
              <a:srgbClr val="000000"/>
            </a:solidFill>
            <a:miter lim="800000"/>
            <a:headEnd/>
            <a:tailEnd/>
          </a:ln>
        </p:spPr>
      </p:sp>
      <p:sp>
        <p:nvSpPr>
          <p:cNvPr id="7168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AD9576EA-605D-4423-9C32-8A491CEFA1F9}"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29" name="Slide Image Placeholder 1"/>
          <p:cNvSpPr>
            <a:spLocks noGrp="1" noRot="1" noChangeAspect="1"/>
          </p:cNvSpPr>
          <p:nvPr>
            <p:ph type="sldImg"/>
          </p:nvPr>
        </p:nvSpPr>
        <p:spPr bwMode="auto">
          <a:noFill/>
          <a:ln>
            <a:solidFill>
              <a:srgbClr val="000000"/>
            </a:solidFill>
            <a:miter lim="800000"/>
            <a:headEnd/>
            <a:tailEnd/>
          </a:ln>
        </p:spPr>
      </p:sp>
      <p:sp>
        <p:nvSpPr>
          <p:cNvPr id="7373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61C3A575-0F08-461F-A9B0-F0A977301431}"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180DDA2A-E72D-4C00-9892-641F069DF76F}"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EA680F5D-5DD8-4AD6-B4D5-EBE7DE96D72F}"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95363415-68F0-4303-9CA7-A3442ACAA2AF}"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B960FD89-4064-404D-A721-5DEC1883C314}"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B9F38DBA-5A0B-4ED0-A0E4-8816FBD5F14A}"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153BCA8-2C07-47CA-8044-DF5BF921C386}" type="slidenum">
              <a:rPr lang="en-US">
                <a:cs typeface="Arial" charset="0"/>
              </a:rPr>
              <a:pPr fontAlgn="base">
                <a:spcBef>
                  <a:spcPct val="0"/>
                </a:spcBef>
                <a:spcAft>
                  <a:spcPct val="0"/>
                </a:spcAft>
                <a:defRPr/>
              </a:pPr>
              <a:t>8</a:t>
            </a:fld>
            <a:endParaRPr lang="en-US">
              <a:cs typeface="Arial" charset="0"/>
            </a:endParaRPr>
          </a:p>
        </p:txBody>
      </p:sp>
      <p:sp>
        <p:nvSpPr>
          <p:cNvPr id="3072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072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88C7E71-77B3-4F8E-B312-719710D170E9}" type="slidenum">
              <a:rPr lang="en-US">
                <a:cs typeface="Arial" charset="0"/>
              </a:rPr>
              <a:pPr fontAlgn="base">
                <a:spcBef>
                  <a:spcPct val="0"/>
                </a:spcBef>
                <a:spcAft>
                  <a:spcPct val="0"/>
                </a:spcAft>
                <a:defRPr/>
              </a:pPr>
              <a:t>9</a:t>
            </a:fld>
            <a:endParaRPr lang="en-US">
              <a:cs typeface="Arial" charset="0"/>
            </a:endParaRPr>
          </a:p>
        </p:txBody>
      </p:sp>
      <p:sp>
        <p:nvSpPr>
          <p:cNvPr id="3277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65A0AF1-2925-46B1-8269-1A30783D35C9}" type="datetimeFigureOut">
              <a:rPr lang="en-US"/>
              <a:pPr>
                <a:defRPr/>
              </a:pPr>
              <a:t>7/15/10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E93DE41-F09A-4BD7-AE83-E36ED5A3867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869E657-0714-4183-951E-0894520335DA}" type="datetimeFigureOut">
              <a:rPr lang="en-US"/>
              <a:pPr>
                <a:defRPr/>
              </a:pPr>
              <a:t>7/15/10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43273CC-1DA2-4051-A1F8-CE322CF90DA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2AB961D-CFBA-47D1-B233-AD8058E221D0}" type="datetimeFigureOut">
              <a:rPr lang="en-US"/>
              <a:pPr>
                <a:defRPr/>
              </a:pPr>
              <a:t>7/15/10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52AEAFF-6319-4F66-94B3-F0C60AFCC84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6BE0113-F1E7-4731-9477-A333C300E9B2}" type="datetimeFigureOut">
              <a:rPr lang="en-US"/>
              <a:pPr>
                <a:defRPr/>
              </a:pPr>
              <a:t>7/15/10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F964ADC-43EC-4002-8FD8-16179BF174B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DC2B8CE-F3C8-4B8B-A032-379C55BF50CA}" type="datetimeFigureOut">
              <a:rPr lang="en-US"/>
              <a:pPr>
                <a:defRPr/>
              </a:pPr>
              <a:t>7/15/10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F0E1976-8E3B-4814-9723-5AEEC715BC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ACC70FE-1DCE-40C6-9D9D-69AD2B502F33}" type="datetimeFigureOut">
              <a:rPr lang="en-US"/>
              <a:pPr>
                <a:defRPr/>
              </a:pPr>
              <a:t>7/15/10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124DBF3-45AC-4BDF-866D-D0308CD8F29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17431C2-988E-4017-8F2E-1E9871AB6906}" type="datetimeFigureOut">
              <a:rPr lang="en-US"/>
              <a:pPr>
                <a:defRPr/>
              </a:pPr>
              <a:t>7/15/10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02892A8-1073-45BB-A239-ED802FB980A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9552235-11BD-49CE-BEB2-EFF232D59A97}" type="datetimeFigureOut">
              <a:rPr lang="en-US"/>
              <a:pPr>
                <a:defRPr/>
              </a:pPr>
              <a:t>7/15/10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39E8F1E-2A46-49D2-9A39-C43C88FE683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BE45EFF-2781-4707-BDD8-5C9953D28BAE}" type="datetimeFigureOut">
              <a:rPr lang="en-US"/>
              <a:pPr>
                <a:defRPr/>
              </a:pPr>
              <a:t>7/15/10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BFFCAD0-8606-421A-84DD-3A70629551D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72DD671-6383-4662-B066-3BEE9A324D82}" type="datetimeFigureOut">
              <a:rPr lang="en-US"/>
              <a:pPr>
                <a:defRPr/>
              </a:pPr>
              <a:t>7/15/10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DEC0124-B0D0-4A91-ABC1-1AA1E248635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1B7A2CC-E5BF-4C1C-97D9-246A430F4EDC}" type="datetimeFigureOut">
              <a:rPr lang="en-US"/>
              <a:pPr>
                <a:defRPr/>
              </a:pPr>
              <a:t>7/15/10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91077DD-6B67-4BC6-84B2-570990AEADC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BCB614A-14B5-4523-99AE-3A3C09733FBD}" type="datetimeFigureOut">
              <a:rPr lang="en-US"/>
              <a:pPr>
                <a:defRPr/>
              </a:pPr>
              <a:t>7/15/10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7CAA688-692D-4637-9C72-6066A453CF0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3"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3"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3" Type="http://schemas.openxmlformats.org/officeDocument/2006/relationships/image" Target="../media/image2.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3"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3"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1" name="Title 3"/>
          <p:cNvSpPr>
            <a:spLocks noGrp="1"/>
          </p:cNvSpPr>
          <p:nvPr>
            <p:ph type="ctrTitle"/>
          </p:nvPr>
        </p:nvSpPr>
        <p:spPr>
          <a:xfrm>
            <a:off x="685800" y="1600200"/>
            <a:ext cx="7772400" cy="1927225"/>
          </a:xfrm>
        </p:spPr>
        <p:txBody>
          <a:bodyPr/>
          <a:lstStyle/>
          <a:p>
            <a:r>
              <a:rPr lang="en-US" smtClean="0"/>
              <a:t>Social Work Education and Technology: Challenges and Opportunities</a:t>
            </a:r>
          </a:p>
        </p:txBody>
      </p:sp>
      <p:sp>
        <p:nvSpPr>
          <p:cNvPr id="5" name="Subtitle 4"/>
          <p:cNvSpPr>
            <a:spLocks noGrp="1"/>
          </p:cNvSpPr>
          <p:nvPr>
            <p:ph type="subTitle" idx="1"/>
          </p:nvPr>
        </p:nvSpPr>
        <p:spPr/>
        <p:txBody>
          <a:bodyPr/>
          <a:lstStyle/>
          <a:p>
            <a:pPr>
              <a:defRPr/>
            </a:pPr>
            <a:r>
              <a:rPr lang="en-US" sz="2800" dirty="0" smtClean="0">
                <a:latin typeface="Arial" pitchFamily="34" charset="0"/>
                <a:cs typeface="Arial" pitchFamily="34" charset="0"/>
              </a:rPr>
              <a:t>Graduate School of Social Work</a:t>
            </a:r>
          </a:p>
          <a:p>
            <a:pPr>
              <a:defRPr/>
            </a:pPr>
            <a:r>
              <a:rPr lang="en-US" sz="2800" dirty="0" smtClean="0">
                <a:latin typeface="Arial" pitchFamily="34" charset="0"/>
                <a:cs typeface="Arial" pitchFamily="34" charset="0"/>
              </a:rPr>
              <a:t>University of Denver</a:t>
            </a:r>
          </a:p>
          <a:p>
            <a:pPr>
              <a:defRPr/>
            </a:pPr>
            <a:r>
              <a:rPr lang="en-US" sz="2000" dirty="0" smtClean="0">
                <a:latin typeface="Arial" pitchFamily="34" charset="0"/>
                <a:cs typeface="Arial" pitchFamily="34" charset="0"/>
              </a:rPr>
              <a:t>James Herbert Williams</a:t>
            </a:r>
          </a:p>
          <a:p>
            <a:pPr>
              <a:defRPr/>
            </a:pPr>
            <a:r>
              <a:rPr lang="en-US" sz="1600" dirty="0" smtClean="0">
                <a:latin typeface="Arial" pitchFamily="34" charset="0"/>
                <a:cs typeface="Arial" pitchFamily="34" charset="0"/>
              </a:rPr>
              <a:t>April 10, 2010</a:t>
            </a:r>
            <a:endParaRPr lang="en-US"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r>
              <a:rPr lang="en-US" smtClean="0"/>
              <a:t>Social work distance education</a:t>
            </a:r>
          </a:p>
        </p:txBody>
      </p:sp>
      <p:sp>
        <p:nvSpPr>
          <p:cNvPr id="33794" name="Content Placeholder 2"/>
          <p:cNvSpPr>
            <a:spLocks noGrp="1"/>
          </p:cNvSpPr>
          <p:nvPr>
            <p:ph idx="1"/>
          </p:nvPr>
        </p:nvSpPr>
        <p:spPr/>
        <p:txBody>
          <a:bodyPr/>
          <a:lstStyle/>
          <a:p>
            <a:r>
              <a:rPr lang="en-US" smtClean="0"/>
              <a:t>Started as off-site programs often associated with meeting the needs of isolated communities </a:t>
            </a:r>
          </a:p>
          <a:p>
            <a:r>
              <a:rPr lang="en-US" smtClean="0"/>
              <a:t>Now communication and information technologies are in common use regardless of distance  </a:t>
            </a:r>
          </a:p>
          <a:p>
            <a:r>
              <a:rPr lang="en-US" smtClean="0"/>
              <a:t>Schools of social work use ICT, reaching local constituencies, isolated communities, and, in fact, students around the world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r>
              <a:rPr lang="en-US" smtClean="0"/>
              <a:t>Presence</a:t>
            </a:r>
          </a:p>
        </p:txBody>
      </p:sp>
      <p:sp>
        <p:nvSpPr>
          <p:cNvPr id="35842" name="Content Placeholder 2"/>
          <p:cNvSpPr>
            <a:spLocks noGrp="1"/>
          </p:cNvSpPr>
          <p:nvPr>
            <p:ph idx="1"/>
          </p:nvPr>
        </p:nvSpPr>
        <p:spPr/>
        <p:txBody>
          <a:bodyPr/>
          <a:lstStyle/>
          <a:p>
            <a:r>
              <a:rPr lang="en-US" i="1" smtClean="0">
                <a:latin typeface="Times New Roman" pitchFamily="18" charset="0"/>
                <a:cs typeface="Times New Roman" pitchFamily="18" charset="0"/>
              </a:rPr>
              <a:t>presence</a:t>
            </a:r>
            <a:r>
              <a:rPr lang="en-US" smtClean="0">
                <a:latin typeface="Times New Roman" pitchFamily="18" charset="0"/>
                <a:cs typeface="Times New Roman" pitchFamily="18" charset="0"/>
              </a:rPr>
              <a:t>, not distance, has returned to the center stage as a defining consideration in effective educational delivery. </a:t>
            </a:r>
          </a:p>
          <a:p>
            <a:r>
              <a:rPr lang="en-US" smtClean="0">
                <a:latin typeface="Times New Roman" pitchFamily="18" charset="0"/>
                <a:cs typeface="Times New Roman" pitchFamily="18" charset="0"/>
              </a:rPr>
              <a:t>Presence is still the carrier of relationships, but with a much broader range. </a:t>
            </a:r>
          </a:p>
          <a:p>
            <a:r>
              <a:rPr lang="en-US" smtClean="0">
                <a:latin typeface="Times New Roman" pitchFamily="18" charset="0"/>
                <a:cs typeface="Times New Roman" pitchFamily="18" charset="0"/>
              </a:rPr>
              <a:t>Presence is no longer contained by the physicality of the instructor as memorialized by terms such as “sage on the stage” or “guide on the side.”</a:t>
            </a:r>
          </a:p>
          <a:p>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r>
              <a:rPr lang="en-US" smtClean="0"/>
              <a:t>Three perspectives examined in </a:t>
            </a:r>
            <a:br>
              <a:rPr lang="en-US" smtClean="0"/>
            </a:br>
            <a:r>
              <a:rPr lang="en-US" smtClean="0"/>
              <a:t>DU Reaffirmation Project </a:t>
            </a:r>
          </a:p>
        </p:txBody>
      </p:sp>
      <p:sp>
        <p:nvSpPr>
          <p:cNvPr id="37890" name="Content Placeholder 2"/>
          <p:cNvSpPr>
            <a:spLocks noGrp="1"/>
          </p:cNvSpPr>
          <p:nvPr>
            <p:ph idx="1"/>
          </p:nvPr>
        </p:nvSpPr>
        <p:spPr/>
        <p:txBody>
          <a:bodyPr/>
          <a:lstStyle/>
          <a:p>
            <a:r>
              <a:rPr lang="en-US" smtClean="0"/>
              <a:t>Organizational Environment</a:t>
            </a:r>
          </a:p>
          <a:p>
            <a:r>
              <a:rPr lang="en-US" smtClean="0"/>
              <a:t>Faculty Environment</a:t>
            </a:r>
          </a:p>
          <a:p>
            <a:r>
              <a:rPr lang="en-US" smtClean="0"/>
              <a:t>Course delivery modalities, i.e.</a:t>
            </a:r>
          </a:p>
          <a:p>
            <a:pPr lvl="1"/>
            <a:r>
              <a:rPr lang="en-US" smtClean="0"/>
              <a:t>Face to face</a:t>
            </a:r>
          </a:p>
          <a:p>
            <a:pPr lvl="1"/>
            <a:r>
              <a:rPr lang="en-US" smtClean="0"/>
              <a:t>On-line</a:t>
            </a:r>
          </a:p>
          <a:p>
            <a:pPr lvl="1"/>
            <a:r>
              <a:rPr lang="en-US" smtClean="0"/>
              <a:t>Hybrid (mixes of face to face and on-line)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smtClean="0"/>
              <a:t>Organizational Environment</a:t>
            </a:r>
          </a:p>
        </p:txBody>
      </p:sp>
      <p:sp>
        <p:nvSpPr>
          <p:cNvPr id="3" name="Content Placeholder 2"/>
          <p:cNvSpPr>
            <a:spLocks noGrp="1"/>
          </p:cNvSpPr>
          <p:nvPr>
            <p:ph idx="1"/>
          </p:nvPr>
        </p:nvSpPr>
        <p:spPr/>
        <p:txBody>
          <a:bodyPr>
            <a:normAutofit fontScale="70000" lnSpcReduction="20000"/>
          </a:bodyPr>
          <a:lstStyle/>
          <a:p>
            <a:pPr>
              <a:defRPr/>
            </a:pPr>
            <a:r>
              <a:rPr lang="en-US" b="1" i="1" dirty="0"/>
              <a:t>Study One: </a:t>
            </a:r>
            <a:r>
              <a:rPr lang="en-US" i="1" dirty="0"/>
              <a:t>Leadership assessment of the organizational environment for social work education ICT and </a:t>
            </a:r>
            <a:r>
              <a:rPr lang="en-US" i="1" dirty="0" err="1"/>
              <a:t>e</a:t>
            </a:r>
            <a:r>
              <a:rPr lang="en-US" i="1" dirty="0"/>
              <a:t>-learning.</a:t>
            </a:r>
            <a:endParaRPr lang="en-US" dirty="0"/>
          </a:p>
          <a:p>
            <a:pPr>
              <a:defRPr/>
            </a:pPr>
            <a:r>
              <a:rPr lang="en-US" b="1" i="1" dirty="0"/>
              <a:t>Question:</a:t>
            </a:r>
            <a:r>
              <a:rPr lang="en-US" b="1" i="1" dirty="0" smtClean="0"/>
              <a:t> </a:t>
            </a:r>
            <a:r>
              <a:rPr lang="en-US" i="1" dirty="0" smtClean="0"/>
              <a:t>How </a:t>
            </a:r>
            <a:r>
              <a:rPr lang="en-US" i="1" dirty="0"/>
              <a:t>are ICT and </a:t>
            </a:r>
            <a:r>
              <a:rPr lang="en-US" i="1" dirty="0" err="1"/>
              <a:t>e</a:t>
            </a:r>
            <a:r>
              <a:rPr lang="en-US" i="1" dirty="0"/>
              <a:t>-learning tools perceived by leaders of schools of social work today and how is that assessment aligned with their mission and goals?</a:t>
            </a:r>
            <a:endParaRPr lang="en-US" dirty="0"/>
          </a:p>
          <a:p>
            <a:pPr>
              <a:defRPr/>
            </a:pPr>
            <a:r>
              <a:rPr lang="en-US" b="1" i="1" dirty="0"/>
              <a:t>Purpose</a:t>
            </a:r>
            <a:r>
              <a:rPr lang="en-US" i="1" dirty="0"/>
              <a:t>:</a:t>
            </a:r>
            <a:r>
              <a:rPr lang="en-US" dirty="0"/>
              <a:t> </a:t>
            </a:r>
            <a:r>
              <a:rPr lang="en-US" i="1" dirty="0"/>
              <a:t>To report on leadership perceptions about the use and alignment of forms of distance education in schools of social work using Alan Knowles’s (2007) framework for integration of </a:t>
            </a:r>
            <a:r>
              <a:rPr lang="en-US" i="1" dirty="0" err="1"/>
              <a:t>e</a:t>
            </a:r>
            <a:r>
              <a:rPr lang="en-US" i="1" dirty="0"/>
              <a:t>-learning in social work education</a:t>
            </a:r>
            <a:endParaRPr lang="en-US" dirty="0"/>
          </a:p>
          <a:p>
            <a:pPr>
              <a:defRPr/>
            </a:pPr>
            <a:r>
              <a:rPr lang="en-US" b="1" i="1" dirty="0" smtClean="0"/>
              <a:t>Method/measures</a:t>
            </a:r>
            <a:r>
              <a:rPr lang="en-US" i="1" u="sng" dirty="0" smtClean="0"/>
              <a:t>:</a:t>
            </a:r>
            <a:r>
              <a:rPr lang="en-US" i="1" dirty="0" smtClean="0"/>
              <a:t> </a:t>
            </a:r>
            <a:r>
              <a:rPr lang="en-US" i="1" dirty="0"/>
              <a:t>A survey of deans and directors of schools of social work was conducted on use of distance education technologies and plans in the future. Focus groups were facilitated and interviews of 15 deans were conducted at CSWE meeting in October, </a:t>
            </a:r>
            <a:r>
              <a:rPr lang="en-US" i="1" dirty="0" smtClean="0"/>
              <a:t>2007.</a:t>
            </a:r>
            <a:endParaRPr lang="en-US" dirty="0" smtClean="0"/>
          </a:p>
          <a:p>
            <a:pPr>
              <a:defRPr/>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US" smtClean="0"/>
              <a:t>Organizational environment findings/ Deans</a:t>
            </a:r>
          </a:p>
        </p:txBody>
      </p:sp>
      <p:sp>
        <p:nvSpPr>
          <p:cNvPr id="41986" name="Content Placeholder 2"/>
          <p:cNvSpPr>
            <a:spLocks noGrp="1"/>
          </p:cNvSpPr>
          <p:nvPr>
            <p:ph idx="1"/>
          </p:nvPr>
        </p:nvSpPr>
        <p:spPr/>
        <p:txBody>
          <a:bodyPr/>
          <a:lstStyle/>
          <a:p>
            <a:r>
              <a:rPr lang="en-US" smtClean="0"/>
              <a:t>Themes of transformation and faculty engagement considered most difficult.</a:t>
            </a:r>
          </a:p>
          <a:p>
            <a:r>
              <a:rPr lang="en-US" smtClean="0"/>
              <a:t>Transformation difficult because it involved risk and required a new way of thinking. </a:t>
            </a:r>
          </a:p>
          <a:p>
            <a:r>
              <a:rPr lang="en-US" smtClean="0"/>
              <a:t>Faculty engagement difficult because it required new learning and organizational mandates.</a:t>
            </a:r>
          </a:p>
          <a:p>
            <a:r>
              <a:rPr lang="en-US" smtClean="0"/>
              <a:t>Overall, many of the deans expressed strong ambivalence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r>
              <a:rPr lang="en-US" smtClean="0"/>
              <a:t>Faculty Environment</a:t>
            </a:r>
          </a:p>
        </p:txBody>
      </p:sp>
      <p:sp>
        <p:nvSpPr>
          <p:cNvPr id="44034" name="Content Placeholder 2"/>
          <p:cNvSpPr>
            <a:spLocks noGrp="1"/>
          </p:cNvSpPr>
          <p:nvPr>
            <p:ph idx="1"/>
          </p:nvPr>
        </p:nvSpPr>
        <p:spPr/>
        <p:txBody>
          <a:bodyPr/>
          <a:lstStyle/>
          <a:p>
            <a:r>
              <a:rPr lang="en-US" sz="2000" b="1" i="1" smtClean="0"/>
              <a:t>Study Two</a:t>
            </a:r>
            <a:r>
              <a:rPr lang="en-US" sz="2000" i="1" smtClean="0"/>
              <a:t>: Faculty engagement through a Learning Community approach</a:t>
            </a:r>
            <a:endParaRPr lang="en-US" sz="2000" smtClean="0"/>
          </a:p>
          <a:p>
            <a:r>
              <a:rPr lang="en-US" sz="2000" smtClean="0"/>
              <a:t> </a:t>
            </a:r>
            <a:r>
              <a:rPr lang="en-US" sz="2000" b="1" i="1" smtClean="0"/>
              <a:t>Question:</a:t>
            </a:r>
            <a:r>
              <a:rPr lang="en-US" sz="2000" i="1" smtClean="0"/>
              <a:t> How does the use of a blended learning approach with a Faculty Learning Community facilitate the development of a learning environment that integrates new learning technologies in social work education? </a:t>
            </a:r>
          </a:p>
          <a:p>
            <a:r>
              <a:rPr lang="en-US" sz="2000" b="1" i="1" smtClean="0"/>
              <a:t>Purpose</a:t>
            </a:r>
            <a:r>
              <a:rPr lang="en-US" sz="2000" i="1" smtClean="0"/>
              <a:t>: The research literature indicates that Faculty Learning Community processes used with faculty consistently and over time can lead to the successful adoption of new learning technologies</a:t>
            </a:r>
            <a:r>
              <a:rPr lang="en-US" sz="2000" smtClean="0"/>
              <a:t>. </a:t>
            </a:r>
            <a:endParaRPr lang="en-US" sz="2000" i="1" smtClean="0"/>
          </a:p>
          <a:p>
            <a:r>
              <a:rPr lang="en-US" sz="2000" b="1" i="1" smtClean="0"/>
              <a:t>Method/measures</a:t>
            </a:r>
            <a:r>
              <a:rPr lang="en-US" sz="2000" i="1" smtClean="0"/>
              <a:t>: Seven faculty and two staff participated in the study. The study used a blended collaborative learning process adapted from Vaughan(2004). The analysis included a case study, discourse analysis (Rourke, et al., 1999), and knowledge mapping tools (Horn, 2008; Kirshner, Shum &amp; Carr, 2003).   </a:t>
            </a:r>
          </a:p>
          <a:p>
            <a:endParaRPr lang="en-US" sz="20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smtClean="0"/>
              <a:t>Faculty development</a:t>
            </a:r>
          </a:p>
        </p:txBody>
      </p:sp>
      <p:sp>
        <p:nvSpPr>
          <p:cNvPr id="46082" name="Content Placeholder 2"/>
          <p:cNvSpPr>
            <a:spLocks noGrp="1"/>
          </p:cNvSpPr>
          <p:nvPr>
            <p:ph idx="1"/>
          </p:nvPr>
        </p:nvSpPr>
        <p:spPr/>
        <p:txBody>
          <a:bodyPr/>
          <a:lstStyle/>
          <a:p>
            <a:r>
              <a:rPr lang="en-US" smtClean="0"/>
              <a:t>Community of Inquiry theory informed 2 year process</a:t>
            </a:r>
          </a:p>
          <a:p>
            <a:r>
              <a:rPr lang="en-US" smtClean="0"/>
              <a:t>Explored mix of presences (cognitive, teaching, social) in course development for effective social work learning </a:t>
            </a:r>
          </a:p>
          <a:p>
            <a:r>
              <a:rPr lang="en-US" smtClean="0"/>
              <a:t>Faculty learning community was generated that fostered practical inquiry, course development, individual accomplishment</a:t>
            </a:r>
          </a:p>
          <a:p>
            <a:endParaRPr lang="en-US" smtClean="0"/>
          </a:p>
          <a:p>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r>
              <a:rPr lang="en-US" smtClean="0"/>
              <a:t>Learning Environment</a:t>
            </a:r>
          </a:p>
        </p:txBody>
      </p:sp>
      <p:sp>
        <p:nvSpPr>
          <p:cNvPr id="3" name="Content Placeholder 2"/>
          <p:cNvSpPr>
            <a:spLocks noGrp="1"/>
          </p:cNvSpPr>
          <p:nvPr>
            <p:ph idx="1"/>
          </p:nvPr>
        </p:nvSpPr>
        <p:spPr/>
        <p:txBody>
          <a:bodyPr>
            <a:normAutofit fontScale="70000" lnSpcReduction="20000"/>
          </a:bodyPr>
          <a:lstStyle/>
          <a:p>
            <a:pPr>
              <a:defRPr/>
            </a:pPr>
            <a:r>
              <a:rPr lang="en-US" b="1" i="1" dirty="0"/>
              <a:t>STUDY THREE</a:t>
            </a:r>
            <a:r>
              <a:rPr lang="en-US" b="1" dirty="0"/>
              <a:t>: </a:t>
            </a:r>
            <a:r>
              <a:rPr lang="en-US" i="1" dirty="0" smtClean="0"/>
              <a:t>Social work practice courses in alternative course delivery formats</a:t>
            </a:r>
          </a:p>
          <a:p>
            <a:pPr>
              <a:defRPr/>
            </a:pPr>
            <a:r>
              <a:rPr lang="en-US" b="1" i="1" dirty="0"/>
              <a:t>Questions: </a:t>
            </a:r>
          </a:p>
          <a:p>
            <a:pPr>
              <a:defRPr/>
            </a:pPr>
            <a:r>
              <a:rPr lang="en-US" i="1" dirty="0"/>
              <a:t>What is it that occurs in excellent face-to-face instruction that is potentially missing in technology-based delivery of education? </a:t>
            </a:r>
            <a:endParaRPr lang="en-US" dirty="0"/>
          </a:p>
          <a:p>
            <a:pPr>
              <a:defRPr/>
            </a:pPr>
            <a:r>
              <a:rPr lang="en-US" i="1" dirty="0"/>
              <a:t>How do teachers adjust their teaching approach and pedagogy to maximize cognitive presence given different technologies of course delivery? </a:t>
            </a:r>
            <a:endParaRPr lang="en-US" dirty="0"/>
          </a:p>
          <a:p>
            <a:pPr>
              <a:defRPr/>
            </a:pPr>
            <a:r>
              <a:rPr lang="en-US" i="1" dirty="0"/>
              <a:t>How do students experience online classes in comparison to face-to-face instruction? </a:t>
            </a:r>
            <a:endParaRPr lang="en-US" dirty="0"/>
          </a:p>
          <a:p>
            <a:pPr>
              <a:defRPr/>
            </a:pPr>
            <a:r>
              <a:rPr lang="en-US" i="1" dirty="0"/>
              <a:t>How do faculty experience online classes in comparison to face-to-face instruction?</a:t>
            </a:r>
            <a:endParaRPr lang="en-US" dirty="0"/>
          </a:p>
          <a:p>
            <a:pPr>
              <a:defRPr/>
            </a:pPr>
            <a:r>
              <a:rPr lang="en-US" b="1" i="1" dirty="0"/>
              <a:t>Purpose</a:t>
            </a:r>
            <a:r>
              <a:rPr lang="en-US" i="1" dirty="0"/>
              <a:t>: This study directly examines the overall issue of interest to CSWE in regard to face-to-face versus computer-mediated learning.</a:t>
            </a:r>
            <a:endParaRPr lang="en-US" dirty="0"/>
          </a:p>
          <a:p>
            <a:pPr>
              <a:defRPr/>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r>
              <a:rPr lang="en-US" smtClean="0"/>
              <a:t>Learning environment</a:t>
            </a:r>
          </a:p>
        </p:txBody>
      </p:sp>
      <p:sp>
        <p:nvSpPr>
          <p:cNvPr id="3" name="Content Placeholder 2"/>
          <p:cNvSpPr>
            <a:spLocks noGrp="1"/>
          </p:cNvSpPr>
          <p:nvPr>
            <p:ph idx="1"/>
          </p:nvPr>
        </p:nvSpPr>
        <p:spPr/>
        <p:txBody>
          <a:bodyPr>
            <a:normAutofit/>
          </a:bodyPr>
          <a:lstStyle/>
          <a:p>
            <a:pPr>
              <a:defRPr/>
            </a:pPr>
            <a:r>
              <a:rPr lang="en-US" sz="2162" b="1" i="1" dirty="0" smtClean="0"/>
              <a:t>Measures/methods: </a:t>
            </a:r>
            <a:r>
              <a:rPr lang="en-US" sz="2162" i="1" dirty="0" smtClean="0"/>
              <a:t>Short</a:t>
            </a:r>
            <a:r>
              <a:rPr lang="en-US" sz="2162" i="1" dirty="0"/>
              <a:t>, Williams, and Christie (1976)</a:t>
            </a:r>
            <a:r>
              <a:rPr lang="en-US" sz="2162" i="1" dirty="0" smtClean="0"/>
              <a:t> social presence scale, </a:t>
            </a:r>
            <a:r>
              <a:rPr lang="en-US" sz="2162" i="1" dirty="0" err="1" smtClean="0"/>
              <a:t>Rovai</a:t>
            </a:r>
            <a:r>
              <a:rPr lang="en-US" sz="2162" i="1" dirty="0" smtClean="0"/>
              <a:t> </a:t>
            </a:r>
            <a:r>
              <a:rPr lang="en-US" sz="2162" i="1" dirty="0"/>
              <a:t>(2002</a:t>
            </a:r>
            <a:r>
              <a:rPr lang="en-US" sz="2162" i="1" dirty="0" smtClean="0"/>
              <a:t>) classroom community scale, Richardson </a:t>
            </a:r>
            <a:r>
              <a:rPr lang="en-US" sz="2162" i="1" dirty="0"/>
              <a:t>and Swan (2003</a:t>
            </a:r>
            <a:r>
              <a:rPr lang="en-US" sz="2162" i="1" dirty="0" smtClean="0"/>
              <a:t>) student assessment of learning environment measure, the Shea</a:t>
            </a:r>
            <a:r>
              <a:rPr lang="en-US" sz="2162" i="1" dirty="0"/>
              <a:t>, Pickett and </a:t>
            </a:r>
            <a:r>
              <a:rPr lang="en-US" sz="2162" i="1" dirty="0" err="1"/>
              <a:t>Pelz</a:t>
            </a:r>
            <a:r>
              <a:rPr lang="en-US" sz="2162" i="1" dirty="0"/>
              <a:t> (2003)</a:t>
            </a:r>
            <a:r>
              <a:rPr lang="en-US" sz="2162" i="1" dirty="0" smtClean="0"/>
              <a:t> teaching presence measure, student course evaluations, faculty reports, and student focus groups.  </a:t>
            </a:r>
          </a:p>
          <a:p>
            <a:pPr>
              <a:defRPr/>
            </a:pPr>
            <a:r>
              <a:rPr lang="en-US" sz="2162" b="1" i="1" dirty="0" smtClean="0"/>
              <a:t>Five courses</a:t>
            </a:r>
            <a:r>
              <a:rPr lang="en-US" sz="2162" i="1" dirty="0" smtClean="0"/>
              <a:t>: </a:t>
            </a:r>
            <a:r>
              <a:rPr lang="en-US" sz="2162" i="1" dirty="0"/>
              <a:t>o</a:t>
            </a:r>
            <a:r>
              <a:rPr lang="en-US" sz="2162" i="1" dirty="0" smtClean="0"/>
              <a:t>verall N of 99 students with 19 in face to face, 27 in on-line, 53 in blended coursework.  </a:t>
            </a:r>
          </a:p>
          <a:p>
            <a:pPr>
              <a:defRPr/>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5" name="Title 1"/>
          <p:cNvSpPr>
            <a:spLocks noGrp="1"/>
          </p:cNvSpPr>
          <p:nvPr>
            <p:ph type="title"/>
          </p:nvPr>
        </p:nvSpPr>
        <p:spPr/>
        <p:txBody>
          <a:bodyPr/>
          <a:lstStyle/>
          <a:p>
            <a:r>
              <a:rPr lang="en-US" smtClean="0"/>
              <a:t>Courses involved in study three</a:t>
            </a:r>
          </a:p>
        </p:txBody>
      </p:sp>
      <p:pic>
        <p:nvPicPr>
          <p:cNvPr id="52226" name="Object 2"/>
          <p:cNvPicPr>
            <a:picLocks noChangeAspect="1" noChangeArrowheads="1"/>
          </p:cNvPicPr>
          <p:nvPr/>
        </p:nvPicPr>
        <p:blipFill>
          <a:blip r:embed="rId3"/>
          <a:srcRect/>
          <a:stretch>
            <a:fillRect/>
          </a:stretch>
        </p:blipFill>
        <p:spPr bwMode="auto">
          <a:xfrm>
            <a:off x="1752600" y="2000250"/>
            <a:ext cx="5638800" cy="2857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smtClean="0"/>
              <a:t>Faculty Leaders</a:t>
            </a:r>
          </a:p>
        </p:txBody>
      </p:sp>
      <p:sp>
        <p:nvSpPr>
          <p:cNvPr id="17410" name="Content Placeholder 2"/>
          <p:cNvSpPr>
            <a:spLocks noGrp="1"/>
          </p:cNvSpPr>
          <p:nvPr>
            <p:ph idx="1"/>
          </p:nvPr>
        </p:nvSpPr>
        <p:spPr/>
        <p:txBody>
          <a:bodyPr/>
          <a:lstStyle/>
          <a:p>
            <a:r>
              <a:rPr lang="en-US" smtClean="0"/>
              <a:t>Jean East</a:t>
            </a:r>
          </a:p>
          <a:p>
            <a:r>
              <a:rPr lang="en-US" smtClean="0"/>
              <a:t>Walter LaMendola</a:t>
            </a:r>
          </a:p>
          <a:p>
            <a:r>
              <a:rPr lang="en-US" smtClean="0"/>
              <a:t>Catherine Alter</a:t>
            </a:r>
          </a:p>
          <a:p>
            <a:r>
              <a:rPr lang="en-US" smtClean="0"/>
              <a:t>Julie Laser</a:t>
            </a:r>
          </a:p>
          <a:p>
            <a:r>
              <a:rPr lang="en-US" smtClean="0"/>
              <a:t>John Kayser</a:t>
            </a:r>
          </a:p>
          <a:p>
            <a:r>
              <a:rPr lang="en-US" smtClean="0"/>
              <a:t>Eugene Walls</a:t>
            </a:r>
          </a:p>
          <a:p>
            <a:r>
              <a:rPr lang="en-US" smtClean="0"/>
              <a:t>Michele Sienkiewicz</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3" name="Title 1"/>
          <p:cNvSpPr>
            <a:spLocks noGrp="1"/>
          </p:cNvSpPr>
          <p:nvPr>
            <p:ph type="title"/>
          </p:nvPr>
        </p:nvSpPr>
        <p:spPr/>
        <p:txBody>
          <a:bodyPr/>
          <a:lstStyle/>
          <a:p>
            <a:r>
              <a:rPr lang="en-US" smtClean="0"/>
              <a:t>Practice courses can be effectively taught in any format</a:t>
            </a:r>
          </a:p>
        </p:txBody>
      </p:sp>
      <p:sp>
        <p:nvSpPr>
          <p:cNvPr id="54274" name="Content Placeholder 2"/>
          <p:cNvSpPr>
            <a:spLocks noGrp="1"/>
          </p:cNvSpPr>
          <p:nvPr>
            <p:ph idx="1"/>
          </p:nvPr>
        </p:nvSpPr>
        <p:spPr/>
        <p:txBody>
          <a:bodyPr/>
          <a:lstStyle/>
          <a:p>
            <a:r>
              <a:rPr lang="en-US" smtClean="0"/>
              <a:t>social presence and teaching presence were major influences on course outcomes and student satisfaction, regardless of format of delivery</a:t>
            </a:r>
          </a:p>
          <a:p>
            <a:r>
              <a:rPr lang="en-US" smtClean="0"/>
              <a:t>classroom community developed in all formats and  was a significant contributor to reported learning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1" name="Title 1"/>
          <p:cNvSpPr>
            <a:spLocks noGrp="1"/>
          </p:cNvSpPr>
          <p:nvPr>
            <p:ph type="title"/>
          </p:nvPr>
        </p:nvSpPr>
        <p:spPr/>
        <p:txBody>
          <a:bodyPr/>
          <a:lstStyle/>
          <a:p>
            <a:r>
              <a:rPr lang="en-US" i="1" smtClean="0">
                <a:latin typeface="Times New Roman" pitchFamily="18" charset="0"/>
                <a:cs typeface="Times New Roman" pitchFamily="18" charset="0"/>
              </a:rPr>
              <a:t>presence</a:t>
            </a:r>
            <a:r>
              <a:rPr lang="en-US" smtClean="0">
                <a:latin typeface="Times New Roman" pitchFamily="18" charset="0"/>
                <a:cs typeface="Times New Roman" pitchFamily="18" charset="0"/>
              </a:rPr>
              <a:t>, not </a:t>
            </a:r>
            <a:r>
              <a:rPr lang="en-US" i="1" smtClean="0">
                <a:latin typeface="Times New Roman" pitchFamily="18" charset="0"/>
                <a:cs typeface="Times New Roman" pitchFamily="18" charset="0"/>
              </a:rPr>
              <a:t>distance</a:t>
            </a:r>
            <a:r>
              <a:rPr lang="en-US" smtClean="0">
                <a:latin typeface="Times New Roman" pitchFamily="18" charset="0"/>
                <a:cs typeface="Times New Roman" pitchFamily="18" charset="0"/>
              </a:rPr>
              <a:t> </a:t>
            </a:r>
            <a:endParaRPr lang="en-US" smtClean="0"/>
          </a:p>
        </p:txBody>
      </p:sp>
      <p:sp>
        <p:nvSpPr>
          <p:cNvPr id="56322" name="Content Placeholder 2"/>
          <p:cNvSpPr>
            <a:spLocks noGrp="1"/>
          </p:cNvSpPr>
          <p:nvPr>
            <p:ph idx="1"/>
          </p:nvPr>
        </p:nvSpPr>
        <p:spPr/>
        <p:txBody>
          <a:bodyPr/>
          <a:lstStyle/>
          <a:p>
            <a:r>
              <a:rPr lang="en-US" smtClean="0">
                <a:latin typeface="Times New Roman" pitchFamily="18" charset="0"/>
                <a:cs typeface="Times New Roman" pitchFamily="18" charset="0"/>
              </a:rPr>
              <a:t>It is critical for CSWE to assist members in their consideration of how these learning technologies may contribute to competencies.</a:t>
            </a:r>
          </a:p>
          <a:p>
            <a:r>
              <a:rPr lang="en-US" smtClean="0">
                <a:latin typeface="Times New Roman" pitchFamily="18" charset="0"/>
                <a:cs typeface="Times New Roman" pitchFamily="18" charset="0"/>
              </a:rPr>
              <a:t>The expanded capacity to creatively use forms of presence for teaching and learning is undoubtedly the most important contribution of convergent technologies to social work education thus far. </a:t>
            </a:r>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lstStyle/>
          <a:p>
            <a:r>
              <a:rPr lang="en-US" smtClean="0"/>
              <a:t>Community of Inquiry</a:t>
            </a:r>
          </a:p>
        </p:txBody>
      </p:sp>
      <p:sp>
        <p:nvSpPr>
          <p:cNvPr id="58370" name="Content Placeholder 2"/>
          <p:cNvSpPr>
            <a:spLocks noGrp="1"/>
          </p:cNvSpPr>
          <p:nvPr>
            <p:ph idx="1"/>
          </p:nvPr>
        </p:nvSpPr>
        <p:spPr/>
        <p:txBody>
          <a:bodyPr/>
          <a:lstStyle/>
          <a:p>
            <a:r>
              <a:rPr lang="en-US" smtClean="0"/>
              <a:t>Such a model is very useful to, and directly fits with the pedagogical goals of social work.</a:t>
            </a:r>
          </a:p>
          <a:p>
            <a:r>
              <a:rPr lang="en-US" smtClean="0"/>
              <a:t>It assists social work education by focusing on concepts of human presence in teaching and learning</a:t>
            </a:r>
          </a:p>
          <a:p>
            <a:r>
              <a:rPr lang="en-US" smtClean="0"/>
              <a:t>It assists social work practitioners by grounding convergent technologies in the “person in environment” framework.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7" name="Title 1"/>
          <p:cNvSpPr>
            <a:spLocks noGrp="1"/>
          </p:cNvSpPr>
          <p:nvPr>
            <p:ph type="title"/>
          </p:nvPr>
        </p:nvSpPr>
        <p:spPr/>
        <p:txBody>
          <a:bodyPr/>
          <a:lstStyle/>
          <a:p>
            <a:r>
              <a:rPr lang="en-US" smtClean="0"/>
              <a:t>National Leadership Needed</a:t>
            </a:r>
          </a:p>
        </p:txBody>
      </p:sp>
      <p:sp>
        <p:nvSpPr>
          <p:cNvPr id="60418" name="Content Placeholder 2"/>
          <p:cNvSpPr>
            <a:spLocks noGrp="1"/>
          </p:cNvSpPr>
          <p:nvPr>
            <p:ph idx="1"/>
          </p:nvPr>
        </p:nvSpPr>
        <p:spPr/>
        <p:txBody>
          <a:bodyPr/>
          <a:lstStyle/>
          <a:p>
            <a:r>
              <a:rPr lang="en-US" smtClean="0"/>
              <a:t>Social work needs to get involved with the Sloan Consortium which helps members to improve quality, scale, and breadth of their</a:t>
            </a:r>
          </a:p>
          <a:p>
            <a:r>
              <a:rPr lang="en-US" smtClean="0"/>
              <a:t>Sloan-C supports the collaborative sharing of knowledge and effective practices to improve learning effectiveness, access, affordability for learners and providers, and student and faculty satisfaction. </a:t>
            </a:r>
          </a:p>
          <a:p>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5" name="Title 1"/>
          <p:cNvSpPr>
            <a:spLocks noGrp="1"/>
          </p:cNvSpPr>
          <p:nvPr>
            <p:ph type="title"/>
          </p:nvPr>
        </p:nvSpPr>
        <p:spPr/>
        <p:txBody>
          <a:bodyPr/>
          <a:lstStyle/>
          <a:p>
            <a:r>
              <a:rPr lang="en-US" smtClean="0"/>
              <a:t>National Leadership needed</a:t>
            </a:r>
          </a:p>
        </p:txBody>
      </p:sp>
      <p:sp>
        <p:nvSpPr>
          <p:cNvPr id="62466" name="Content Placeholder 2"/>
          <p:cNvSpPr>
            <a:spLocks noGrp="1"/>
          </p:cNvSpPr>
          <p:nvPr>
            <p:ph idx="1"/>
          </p:nvPr>
        </p:nvSpPr>
        <p:spPr/>
        <p:txBody>
          <a:bodyPr/>
          <a:lstStyle/>
          <a:p>
            <a:r>
              <a:rPr lang="en-US" smtClean="0"/>
              <a:t>Social work needs to participate in the Multimedia Educational Resource for Learning and Online Teaching (MERLOT)</a:t>
            </a:r>
          </a:p>
          <a:p>
            <a:r>
              <a:rPr lang="en-US" smtClean="0"/>
              <a:t>MERLOT is a set of partner organizations that provides peer reviewed and selected higher education, online learning materials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3" name="Title 1"/>
          <p:cNvSpPr>
            <a:spLocks noGrp="1"/>
          </p:cNvSpPr>
          <p:nvPr>
            <p:ph type="title"/>
          </p:nvPr>
        </p:nvSpPr>
        <p:spPr/>
        <p:txBody>
          <a:bodyPr/>
          <a:lstStyle/>
          <a:p>
            <a:r>
              <a:rPr lang="en-US" smtClean="0"/>
              <a:t>National Leadership Needed</a:t>
            </a:r>
          </a:p>
        </p:txBody>
      </p:sp>
      <p:sp>
        <p:nvSpPr>
          <p:cNvPr id="64514" name="Content Placeholder 2"/>
          <p:cNvSpPr>
            <a:spLocks noGrp="1"/>
          </p:cNvSpPr>
          <p:nvPr>
            <p:ph idx="1"/>
          </p:nvPr>
        </p:nvSpPr>
        <p:spPr/>
        <p:txBody>
          <a:bodyPr/>
          <a:lstStyle/>
          <a:p>
            <a:r>
              <a:rPr lang="en-US" smtClean="0"/>
              <a:t>Strategies for faculty engagement need to be aggressively pursued by CSWE as an essential part of improved social work education.</a:t>
            </a:r>
          </a:p>
          <a:p>
            <a:r>
              <a:rPr lang="en-US" smtClean="0"/>
              <a:t>more visibility needed for social work experts at CSWE and NADD sharing research findings and models for curriculum development.</a:t>
            </a:r>
          </a:p>
          <a:p>
            <a:r>
              <a:rPr lang="en-US" smtClean="0"/>
              <a:t>Do not exclude new programs - share best practices, develop protocols, and establish criteria for excellence in social work e-learning.   </a:t>
            </a:r>
          </a:p>
          <a:p>
            <a:endParaRPr 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1" name="Title 1"/>
          <p:cNvSpPr>
            <a:spLocks noGrp="1"/>
          </p:cNvSpPr>
          <p:nvPr>
            <p:ph type="title"/>
          </p:nvPr>
        </p:nvSpPr>
        <p:spPr/>
        <p:txBody>
          <a:bodyPr/>
          <a:lstStyle/>
          <a:p>
            <a:r>
              <a:rPr lang="en-US" smtClean="0"/>
              <a:t>Local leadership needed most</a:t>
            </a:r>
          </a:p>
        </p:txBody>
      </p:sp>
      <p:sp>
        <p:nvSpPr>
          <p:cNvPr id="66562" name="Content Placeholder 2"/>
          <p:cNvSpPr>
            <a:spLocks noGrp="1"/>
          </p:cNvSpPr>
          <p:nvPr>
            <p:ph idx="1"/>
          </p:nvPr>
        </p:nvSpPr>
        <p:spPr/>
        <p:txBody>
          <a:bodyPr/>
          <a:lstStyle/>
          <a:p>
            <a:r>
              <a:rPr lang="en-US" smtClean="0"/>
              <a:t>faculty must have access to the tools and support systems they need</a:t>
            </a:r>
          </a:p>
          <a:p>
            <a:r>
              <a:rPr lang="en-US" smtClean="0"/>
              <a:t>faculty need leadership, dedicated time, and a supportive community that facilitates the transition to a new teaching and learning environment.</a:t>
            </a:r>
          </a:p>
          <a:p>
            <a:r>
              <a:rPr lang="en-US" smtClean="0"/>
              <a:t>These efforts must be sustained over time to be successful </a:t>
            </a:r>
          </a:p>
          <a:p>
            <a:endParaRPr 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09" name="Title 1"/>
          <p:cNvSpPr>
            <a:spLocks noGrp="1"/>
          </p:cNvSpPr>
          <p:nvPr>
            <p:ph type="title"/>
          </p:nvPr>
        </p:nvSpPr>
        <p:spPr/>
        <p:txBody>
          <a:bodyPr/>
          <a:lstStyle/>
          <a:p>
            <a:r>
              <a:rPr lang="en-US" smtClean="0"/>
              <a:t>Local leadership</a:t>
            </a:r>
          </a:p>
        </p:txBody>
      </p:sp>
      <p:sp>
        <p:nvSpPr>
          <p:cNvPr id="68610" name="Content Placeholder 2"/>
          <p:cNvSpPr>
            <a:spLocks noGrp="1"/>
          </p:cNvSpPr>
          <p:nvPr>
            <p:ph idx="1"/>
          </p:nvPr>
        </p:nvSpPr>
        <p:spPr/>
        <p:txBody>
          <a:bodyPr/>
          <a:lstStyle/>
          <a:p>
            <a:r>
              <a:rPr lang="en-US" smtClean="0"/>
              <a:t>Increase their knowledge of the research on e-learning outcomes</a:t>
            </a:r>
          </a:p>
          <a:p>
            <a:r>
              <a:rPr lang="en-US" smtClean="0"/>
              <a:t>Resolve competing priorities</a:t>
            </a:r>
          </a:p>
          <a:p>
            <a:r>
              <a:rPr lang="en-US" smtClean="0"/>
              <a:t> provide institutional support and resources</a:t>
            </a:r>
          </a:p>
          <a:p>
            <a:r>
              <a:rPr lang="en-US" smtClean="0"/>
              <a:t>Assist with a pedagogical alignment that is unique to a practice profession. </a:t>
            </a:r>
          </a:p>
          <a:p>
            <a:r>
              <a:rPr lang="en-US" smtClean="0"/>
              <a:t>Knowles (2007) provides a comprehensive beginning model to assess social work organizational environments.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7" name="Title 1"/>
          <p:cNvSpPr>
            <a:spLocks noGrp="1"/>
          </p:cNvSpPr>
          <p:nvPr>
            <p:ph type="title"/>
          </p:nvPr>
        </p:nvSpPr>
        <p:spPr/>
        <p:txBody>
          <a:bodyPr/>
          <a:lstStyle/>
          <a:p>
            <a:r>
              <a:rPr lang="en-US" smtClean="0"/>
              <a:t>Research</a:t>
            </a:r>
          </a:p>
        </p:txBody>
      </p:sp>
      <p:sp>
        <p:nvSpPr>
          <p:cNvPr id="70658" name="Content Placeholder 2"/>
          <p:cNvSpPr>
            <a:spLocks noGrp="1"/>
          </p:cNvSpPr>
          <p:nvPr>
            <p:ph idx="1"/>
          </p:nvPr>
        </p:nvSpPr>
        <p:spPr/>
        <p:txBody>
          <a:bodyPr/>
          <a:lstStyle/>
          <a:p>
            <a:r>
              <a:rPr lang="en-US" smtClean="0"/>
              <a:t>need for ongoing research by social work educators to address the learning of practice skills and the development of a professional identity in an e-learning environment. </a:t>
            </a:r>
          </a:p>
          <a:p>
            <a:r>
              <a:rPr lang="en-US" smtClean="0"/>
              <a:t>Existing evidence indicates that practice based professions can be effective in developing e-learning models of curriculum delivery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5" name="Title 1"/>
          <p:cNvSpPr>
            <a:spLocks noGrp="1"/>
          </p:cNvSpPr>
          <p:nvPr>
            <p:ph type="title"/>
          </p:nvPr>
        </p:nvSpPr>
        <p:spPr/>
        <p:txBody>
          <a:bodyPr/>
          <a:lstStyle/>
          <a:p>
            <a:r>
              <a:rPr lang="en-US" sz="4000" smtClean="0"/>
              <a:t>Primary issue: How social work will…</a:t>
            </a:r>
          </a:p>
        </p:txBody>
      </p:sp>
      <p:sp>
        <p:nvSpPr>
          <p:cNvPr id="72706" name="Content Placeholder 2"/>
          <p:cNvSpPr>
            <a:spLocks noGrp="1"/>
          </p:cNvSpPr>
          <p:nvPr>
            <p:ph idx="1"/>
          </p:nvPr>
        </p:nvSpPr>
        <p:spPr/>
        <p:txBody>
          <a:bodyPr/>
          <a:lstStyle/>
          <a:p>
            <a:r>
              <a:rPr lang="en-US" smtClean="0"/>
              <a:t>Address the emerging practice of intentionally blending learning technologies to best meet specific learning objectives. </a:t>
            </a:r>
          </a:p>
          <a:p>
            <a:r>
              <a:rPr lang="en-US" smtClean="0"/>
              <a:t>Master the expansion of human presence afforded by communication technologies  </a:t>
            </a:r>
          </a:p>
          <a:p>
            <a:r>
              <a:rPr lang="en-US" smtClean="0"/>
              <a:t>Blend present and emerging models of content delivery to meet the needs of today’s students and tomorrow’s social workers.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CSWE</a:t>
            </a:r>
            <a:br>
              <a:rPr lang="en-US" dirty="0" smtClean="0"/>
            </a:br>
            <a:r>
              <a:rPr lang="en-US" dirty="0" smtClean="0"/>
              <a:t>Alternative Re-affirmation Project</a:t>
            </a:r>
            <a:endParaRPr lang="en-US" dirty="0"/>
          </a:p>
        </p:txBody>
      </p:sp>
      <p:sp>
        <p:nvSpPr>
          <p:cNvPr id="19458" name="Content Placeholder 2"/>
          <p:cNvSpPr>
            <a:spLocks noGrp="1"/>
          </p:cNvSpPr>
          <p:nvPr>
            <p:ph idx="1"/>
          </p:nvPr>
        </p:nvSpPr>
        <p:spPr/>
        <p:txBody>
          <a:bodyPr/>
          <a:lstStyle/>
          <a:p>
            <a:pPr eaLnBrk="1" hangingPunct="1"/>
            <a:r>
              <a:rPr lang="en-US" smtClean="0"/>
              <a:t>A major CSWE request was to carry out a comparative study of F2F, blended, and on-line delivery of social work practice classes</a:t>
            </a:r>
          </a:p>
          <a:p>
            <a:pPr eaLnBrk="1" hangingPunct="1"/>
            <a:r>
              <a:rPr lang="en-US" smtClean="0"/>
              <a:t>The organizing theories for our effort were those dealing with teaching and learning.</a:t>
            </a:r>
          </a:p>
          <a:p>
            <a:pPr eaLnBrk="1" hangingPunct="1"/>
            <a:r>
              <a:rPr lang="en-US" smtClean="0"/>
              <a:t>The theories identify three important forms of presence, one of which is called </a:t>
            </a:r>
            <a:r>
              <a:rPr lang="en-US" i="1" smtClean="0"/>
              <a:t>social presence</a:t>
            </a:r>
            <a:r>
              <a:rPr lang="en-US" smtClean="0"/>
              <a:t>.</a:t>
            </a:r>
          </a:p>
          <a:p>
            <a:pPr eaLnBrk="1" hangingPunct="1">
              <a:buFont typeface="Arial" charset="0"/>
              <a:buNone/>
            </a:pPr>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US" smtClean="0"/>
              <a:t>DU/GSSW Study</a:t>
            </a:r>
          </a:p>
        </p:txBody>
      </p:sp>
      <p:sp>
        <p:nvSpPr>
          <p:cNvPr id="21506" name="Content Placeholder 2"/>
          <p:cNvSpPr>
            <a:spLocks noGrp="1"/>
          </p:cNvSpPr>
          <p:nvPr>
            <p:ph idx="1"/>
          </p:nvPr>
        </p:nvSpPr>
        <p:spPr/>
        <p:txBody>
          <a:bodyPr/>
          <a:lstStyle/>
          <a:p>
            <a:pPr eaLnBrk="1" hangingPunct="1">
              <a:lnSpc>
                <a:spcPct val="90000"/>
              </a:lnSpc>
            </a:pPr>
            <a:r>
              <a:rPr lang="en-US" smtClean="0"/>
              <a:t>Investigated student perceptions of social presence, connectedness, and learning in F2F, On-line and Blended courses</a:t>
            </a:r>
          </a:p>
          <a:p>
            <a:pPr eaLnBrk="1" hangingPunct="1">
              <a:lnSpc>
                <a:spcPct val="90000"/>
              </a:lnSpc>
            </a:pPr>
            <a:r>
              <a:rPr lang="en-US" smtClean="0"/>
              <a:t>Practice Courses</a:t>
            </a:r>
          </a:p>
          <a:p>
            <a:pPr lvl="1" eaLnBrk="1" hangingPunct="1">
              <a:lnSpc>
                <a:spcPct val="90000"/>
              </a:lnSpc>
            </a:pPr>
            <a:r>
              <a:rPr lang="en-US" smtClean="0"/>
              <a:t>Multicultural Social Work Practice</a:t>
            </a:r>
          </a:p>
          <a:p>
            <a:pPr lvl="1" eaLnBrk="1" hangingPunct="1">
              <a:lnSpc>
                <a:spcPct val="90000"/>
              </a:lnSpc>
            </a:pPr>
            <a:r>
              <a:rPr lang="en-US" smtClean="0"/>
              <a:t>Community I</a:t>
            </a:r>
          </a:p>
          <a:p>
            <a:pPr lvl="1" eaLnBrk="1" hangingPunct="1">
              <a:lnSpc>
                <a:spcPct val="90000"/>
              </a:lnSpc>
            </a:pPr>
            <a:r>
              <a:rPr lang="en-US" smtClean="0"/>
              <a:t>Clinical I</a:t>
            </a:r>
          </a:p>
          <a:p>
            <a:pPr lvl="1" eaLnBrk="1" hangingPunct="1">
              <a:lnSpc>
                <a:spcPct val="90000"/>
              </a:lnSpc>
            </a:pPr>
            <a:r>
              <a:rPr lang="en-US" smtClean="0"/>
              <a:t>Field Seminar</a:t>
            </a:r>
          </a:p>
          <a:p>
            <a:pPr lvl="1" eaLnBrk="1" hangingPunct="1">
              <a:lnSpc>
                <a:spcPct val="90000"/>
              </a:lnSpc>
            </a:pPr>
            <a:r>
              <a:rPr lang="en-US" smtClean="0"/>
              <a:t>School Social Work</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3" name="Rectangle 4"/>
          <p:cNvSpPr>
            <a:spLocks noGrp="1"/>
          </p:cNvSpPr>
          <p:nvPr>
            <p:ph type="title"/>
          </p:nvPr>
        </p:nvSpPr>
        <p:spPr/>
        <p:txBody>
          <a:bodyPr/>
          <a:lstStyle/>
          <a:p>
            <a:r>
              <a:rPr lang="en-US" smtClean="0"/>
              <a:t>How People Learn</a:t>
            </a:r>
          </a:p>
        </p:txBody>
      </p:sp>
      <p:pic>
        <p:nvPicPr>
          <p:cNvPr id="23554" name="Picture 5"/>
          <p:cNvPicPr>
            <a:picLocks noChangeAspect="1" noChangeArrowheads="1"/>
          </p:cNvPicPr>
          <p:nvPr/>
        </p:nvPicPr>
        <p:blipFill>
          <a:blip r:embed="rId3"/>
          <a:srcRect/>
          <a:stretch>
            <a:fillRect/>
          </a:stretch>
        </p:blipFill>
        <p:spPr bwMode="auto">
          <a:xfrm>
            <a:off x="1223963" y="1701800"/>
            <a:ext cx="6694487" cy="4622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1" name="Rectangle 2"/>
          <p:cNvSpPr>
            <a:spLocks noGrp="1"/>
          </p:cNvSpPr>
          <p:nvPr>
            <p:ph type="title"/>
          </p:nvPr>
        </p:nvSpPr>
        <p:spPr/>
        <p:txBody>
          <a:bodyPr/>
          <a:lstStyle/>
          <a:p>
            <a:r>
              <a:rPr lang="en-US" smtClean="0"/>
              <a:t>Good Teaching Practice</a:t>
            </a:r>
          </a:p>
        </p:txBody>
      </p:sp>
      <p:pic>
        <p:nvPicPr>
          <p:cNvPr id="25602" name="Picture 4"/>
          <p:cNvPicPr>
            <a:picLocks noChangeAspect="1" noChangeArrowheads="1"/>
          </p:cNvPicPr>
          <p:nvPr/>
        </p:nvPicPr>
        <p:blipFill>
          <a:blip r:embed="rId3"/>
          <a:srcRect/>
          <a:stretch>
            <a:fillRect/>
          </a:stretch>
        </p:blipFill>
        <p:spPr bwMode="auto">
          <a:xfrm>
            <a:off x="661988" y="1914525"/>
            <a:ext cx="7818437" cy="4410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49" name="Rectangle 4"/>
          <p:cNvSpPr>
            <a:spLocks noGrp="1"/>
          </p:cNvSpPr>
          <p:nvPr>
            <p:ph type="title"/>
          </p:nvPr>
        </p:nvSpPr>
        <p:spPr/>
        <p:txBody>
          <a:bodyPr/>
          <a:lstStyle/>
          <a:p>
            <a:r>
              <a:rPr lang="en-US" smtClean="0"/>
              <a:t>Community of Inquiry Model</a:t>
            </a:r>
          </a:p>
        </p:txBody>
      </p:sp>
      <p:pic>
        <p:nvPicPr>
          <p:cNvPr id="27650" name="Picture 5"/>
          <p:cNvPicPr>
            <a:picLocks noChangeAspect="1" noChangeArrowheads="1"/>
          </p:cNvPicPr>
          <p:nvPr/>
        </p:nvPicPr>
        <p:blipFill>
          <a:blip r:embed="rId3"/>
          <a:srcRect/>
          <a:stretch>
            <a:fillRect/>
          </a:stretch>
        </p:blipFill>
        <p:spPr bwMode="auto">
          <a:xfrm>
            <a:off x="1490663" y="1574800"/>
            <a:ext cx="6738937" cy="482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eaLnBrk="1" hangingPunct="1"/>
            <a:r>
              <a:rPr lang="en-US" sz="4000" smtClean="0"/>
              <a:t>Social presence in learning communities</a:t>
            </a:r>
          </a:p>
        </p:txBody>
      </p:sp>
      <p:sp>
        <p:nvSpPr>
          <p:cNvPr id="29698" name="Rectangle 3"/>
          <p:cNvSpPr>
            <a:spLocks noGrp="1" noChangeArrowheads="1"/>
          </p:cNvSpPr>
          <p:nvPr>
            <p:ph type="body" sz="half" idx="1"/>
          </p:nvPr>
        </p:nvSpPr>
        <p:spPr>
          <a:xfrm>
            <a:off x="685800" y="1676400"/>
            <a:ext cx="4114800" cy="4876800"/>
          </a:xfrm>
        </p:spPr>
        <p:txBody>
          <a:bodyPr/>
          <a:lstStyle/>
          <a:p>
            <a:pPr eaLnBrk="1" hangingPunct="1">
              <a:lnSpc>
                <a:spcPct val="90000"/>
              </a:lnSpc>
            </a:pPr>
            <a:r>
              <a:rPr lang="en-US" smtClean="0"/>
              <a:t>Social presence “defined as the ability of learners to project themselves socially and affectively into a community of learners” (Rourke, Anderson, Garrison and Archer, 2001, p.2). </a:t>
            </a:r>
          </a:p>
          <a:p>
            <a:pPr eaLnBrk="1" hangingPunct="1">
              <a:lnSpc>
                <a:spcPct val="90000"/>
              </a:lnSpc>
            </a:pPr>
            <a:r>
              <a:rPr lang="en-US" smtClean="0"/>
              <a:t>Social presence seen as a main component of community</a:t>
            </a:r>
          </a:p>
          <a:p>
            <a:pPr eaLnBrk="1" hangingPunct="1">
              <a:lnSpc>
                <a:spcPct val="90000"/>
              </a:lnSpc>
              <a:buFont typeface="Arial" charset="0"/>
              <a:buNone/>
            </a:pPr>
            <a:endParaRPr lang="en-US" smtClean="0"/>
          </a:p>
          <a:p>
            <a:pPr eaLnBrk="1" hangingPunct="1">
              <a:lnSpc>
                <a:spcPct val="90000"/>
              </a:lnSpc>
            </a:pPr>
            <a:endParaRPr lang="en-US" smtClean="0"/>
          </a:p>
          <a:p>
            <a:pPr eaLnBrk="1" hangingPunct="1">
              <a:lnSpc>
                <a:spcPct val="90000"/>
              </a:lnSpc>
            </a:pPr>
            <a:endParaRPr lang="en-US" smtClean="0"/>
          </a:p>
        </p:txBody>
      </p:sp>
      <p:sp>
        <p:nvSpPr>
          <p:cNvPr id="29699" name="Rectangle 4"/>
          <p:cNvSpPr>
            <a:spLocks noGrp="1" noChangeArrowheads="1"/>
          </p:cNvSpPr>
          <p:nvPr>
            <p:ph type="body" sz="half" idx="2"/>
          </p:nvPr>
        </p:nvSpPr>
        <p:spPr>
          <a:xfrm>
            <a:off x="4419600" y="2133600"/>
            <a:ext cx="4419600" cy="4525963"/>
          </a:xfrm>
        </p:spPr>
        <p:txBody>
          <a:bodyPr/>
          <a:lstStyle/>
          <a:p>
            <a:pPr lvl="1" eaLnBrk="1" hangingPunct="1">
              <a:buFontTx/>
              <a:buNone/>
            </a:pPr>
            <a:endParaRPr lang="en-US" smtClean="0"/>
          </a:p>
          <a:p>
            <a:pPr lvl="1" eaLnBrk="1" hangingPunct="1"/>
            <a:r>
              <a:rPr lang="en-US" smtClean="0"/>
              <a:t>Affective Communication to establish trust and respect</a:t>
            </a:r>
          </a:p>
          <a:p>
            <a:pPr lvl="1" eaLnBrk="1" hangingPunct="1"/>
            <a:r>
              <a:rPr lang="en-US" smtClean="0"/>
              <a:t>Open Communication</a:t>
            </a:r>
          </a:p>
          <a:p>
            <a:pPr lvl="1" eaLnBrk="1" hangingPunct="1"/>
            <a:r>
              <a:rPr lang="en-US" smtClean="0"/>
              <a:t>Cohesion and Collaboration </a:t>
            </a:r>
          </a:p>
        </p:txBody>
      </p:sp>
      <p:pic>
        <p:nvPicPr>
          <p:cNvPr id="29700" name="Picture 4"/>
          <p:cNvPicPr>
            <a:picLocks noChangeAspect="1" noChangeArrowheads="1"/>
          </p:cNvPicPr>
          <p:nvPr/>
        </p:nvPicPr>
        <p:blipFill>
          <a:blip r:embed="rId3"/>
          <a:srcRect/>
          <a:stretch>
            <a:fillRect/>
          </a:stretch>
        </p:blipFill>
        <p:spPr bwMode="auto">
          <a:xfrm>
            <a:off x="5562600" y="4343400"/>
            <a:ext cx="3048000" cy="23764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pPr eaLnBrk="1" hangingPunct="1"/>
            <a:r>
              <a:rPr lang="en-US" smtClean="0"/>
              <a:t>Social presence in the classroom</a:t>
            </a:r>
          </a:p>
        </p:txBody>
      </p:sp>
      <p:sp>
        <p:nvSpPr>
          <p:cNvPr id="31746" name="Rectangle 3"/>
          <p:cNvSpPr>
            <a:spLocks noGrp="1" noChangeArrowheads="1"/>
          </p:cNvSpPr>
          <p:nvPr>
            <p:ph type="body" idx="1"/>
          </p:nvPr>
        </p:nvSpPr>
        <p:spPr/>
        <p:txBody>
          <a:bodyPr/>
          <a:lstStyle/>
          <a:p>
            <a:pPr marL="609600" indent="-609600" eaLnBrk="1" hangingPunct="1">
              <a:lnSpc>
                <a:spcPct val="90000"/>
              </a:lnSpc>
            </a:pPr>
            <a:r>
              <a:rPr lang="en-US" sz="2400" smtClean="0"/>
              <a:t>Students and teachers create social presence in social work education. Examples from good practice include</a:t>
            </a:r>
          </a:p>
          <a:p>
            <a:pPr marL="609600" indent="-609600" algn="ctr" eaLnBrk="1" hangingPunct="1">
              <a:lnSpc>
                <a:spcPct val="90000"/>
              </a:lnSpc>
              <a:buFontTx/>
              <a:buNone/>
            </a:pPr>
            <a:r>
              <a:rPr lang="en-US" sz="2400" smtClean="0"/>
              <a:t>Opportunities of self disclosure</a:t>
            </a:r>
          </a:p>
          <a:p>
            <a:pPr marL="609600" indent="-609600" algn="ctr" eaLnBrk="1" hangingPunct="1">
              <a:lnSpc>
                <a:spcPct val="90000"/>
              </a:lnSpc>
              <a:buFontTx/>
              <a:buNone/>
            </a:pPr>
            <a:r>
              <a:rPr lang="en-US" sz="2400" smtClean="0"/>
              <a:t>Spontaneity and humor</a:t>
            </a:r>
          </a:p>
          <a:p>
            <a:pPr marL="609600" indent="-609600" algn="ctr" eaLnBrk="1" hangingPunct="1">
              <a:lnSpc>
                <a:spcPct val="90000"/>
              </a:lnSpc>
              <a:buFontTx/>
              <a:buNone/>
            </a:pPr>
            <a:r>
              <a:rPr lang="en-US" sz="2400" smtClean="0"/>
              <a:t>Creating awe</a:t>
            </a:r>
          </a:p>
          <a:p>
            <a:pPr marL="609600" indent="-609600" algn="ctr" eaLnBrk="1" hangingPunct="1">
              <a:lnSpc>
                <a:spcPct val="90000"/>
              </a:lnSpc>
              <a:buFontTx/>
              <a:buNone/>
            </a:pPr>
            <a:r>
              <a:rPr lang="en-US" sz="2400" smtClean="0"/>
              <a:t>Expressing emotions</a:t>
            </a:r>
          </a:p>
          <a:p>
            <a:pPr marL="609600" indent="-609600" algn="ctr" eaLnBrk="1" hangingPunct="1">
              <a:lnSpc>
                <a:spcPct val="90000"/>
              </a:lnSpc>
              <a:buFontTx/>
              <a:buNone/>
            </a:pPr>
            <a:r>
              <a:rPr lang="en-US" sz="2400" smtClean="0"/>
              <a:t>Forms of discussion</a:t>
            </a:r>
          </a:p>
          <a:p>
            <a:pPr marL="609600" indent="-609600" algn="ctr" eaLnBrk="1" hangingPunct="1">
              <a:lnSpc>
                <a:spcPct val="90000"/>
              </a:lnSpc>
              <a:buFontTx/>
              <a:buNone/>
            </a:pPr>
            <a:endParaRPr lang="en-US" sz="2400" smtClean="0"/>
          </a:p>
          <a:p>
            <a:pPr marL="609600" indent="-609600" eaLnBrk="1" hangingPunct="1">
              <a:lnSpc>
                <a:spcPct val="90000"/>
              </a:lnSpc>
            </a:pPr>
            <a:r>
              <a:rPr lang="en-US" sz="2400" smtClean="0"/>
              <a:t>Research indicates that information and communication technologies support the development of social presence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1294</TotalTime>
  <Words>1564</Words>
  <Application>Microsoft Macintosh PowerPoint</Application>
  <PresentationFormat>On-screen Show (4:3)</PresentationFormat>
  <Paragraphs>157</Paragraphs>
  <Slides>29</Slides>
  <Notes>29</Notes>
  <HiddenSlides>0</HiddenSlides>
  <MMClips>0</MMClips>
  <ScaleCrop>false</ScaleCrop>
  <HeadingPairs>
    <vt:vector size="4" baseType="variant">
      <vt:variant>
        <vt:lpstr>Design Template</vt:lpstr>
      </vt:variant>
      <vt:variant>
        <vt:i4>1</vt:i4>
      </vt:variant>
      <vt:variant>
        <vt:lpstr>Slide Titles</vt:lpstr>
      </vt:variant>
      <vt:variant>
        <vt:i4>29</vt:i4>
      </vt:variant>
    </vt:vector>
  </HeadingPairs>
  <TitlesOfParts>
    <vt:vector size="30" baseType="lpstr">
      <vt:lpstr>Office Theme</vt:lpstr>
      <vt:lpstr>Social Work Education and Technology: Challenges and Opportunities</vt:lpstr>
      <vt:lpstr>Faculty Leaders</vt:lpstr>
      <vt:lpstr>CSWE Alternative Re-affirmation Project</vt:lpstr>
      <vt:lpstr>DU/GSSW Study</vt:lpstr>
      <vt:lpstr>How People Learn</vt:lpstr>
      <vt:lpstr>Good Teaching Practice</vt:lpstr>
      <vt:lpstr>Community of Inquiry Model</vt:lpstr>
      <vt:lpstr>Social presence in learning communities</vt:lpstr>
      <vt:lpstr>Social presence in the classroom</vt:lpstr>
      <vt:lpstr>Social work distance education</vt:lpstr>
      <vt:lpstr>Presence</vt:lpstr>
      <vt:lpstr>Three perspectives examined in  DU Reaffirmation Project </vt:lpstr>
      <vt:lpstr>Organizational Environment</vt:lpstr>
      <vt:lpstr>Organizational environment findings/ Deans</vt:lpstr>
      <vt:lpstr>Faculty Environment</vt:lpstr>
      <vt:lpstr>Faculty development</vt:lpstr>
      <vt:lpstr>Learning Environment</vt:lpstr>
      <vt:lpstr>Learning environment</vt:lpstr>
      <vt:lpstr>Courses involved in study three</vt:lpstr>
      <vt:lpstr>Practice courses can be effectively taught in any format</vt:lpstr>
      <vt:lpstr>presence, not distance </vt:lpstr>
      <vt:lpstr>Community of Inquiry</vt:lpstr>
      <vt:lpstr>National Leadership Needed</vt:lpstr>
      <vt:lpstr>National Leadership needed</vt:lpstr>
      <vt:lpstr>National Leadership Needed</vt:lpstr>
      <vt:lpstr>Local leadership needed most</vt:lpstr>
      <vt:lpstr>Local leadership</vt:lpstr>
      <vt:lpstr>Research</vt:lpstr>
      <vt:lpstr>Primary issue: How social work will…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Study of Social Presence in  Social Work Education</dc:title>
  <dc:creator>Jean.East</dc:creator>
  <cp:lastModifiedBy>Cheryse Ong</cp:lastModifiedBy>
  <cp:revision>194</cp:revision>
  <dcterms:created xsi:type="dcterms:W3CDTF">2010-07-15T18:42:26Z</dcterms:created>
  <dcterms:modified xsi:type="dcterms:W3CDTF">2010-07-15T18:42:48Z</dcterms:modified>
</cp:coreProperties>
</file>